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56D7C-B6F8-4636-9FA6-896374948034}" type="datetimeFigureOut">
              <a:rPr lang="pl-PL" smtClean="0"/>
              <a:pPr/>
              <a:t>2016-05-31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7CCE-9E7E-4933-B609-8BAE6CEEE05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56D7C-B6F8-4636-9FA6-896374948034}" type="datetimeFigureOut">
              <a:rPr lang="pl-PL" smtClean="0"/>
              <a:pPr/>
              <a:t>2016-05-31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7CCE-9E7E-4933-B609-8BAE6CEEE05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56D7C-B6F8-4636-9FA6-896374948034}" type="datetimeFigureOut">
              <a:rPr lang="pl-PL" smtClean="0"/>
              <a:pPr/>
              <a:t>2016-05-31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7CCE-9E7E-4933-B609-8BAE6CEEE05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56D7C-B6F8-4636-9FA6-896374948034}" type="datetimeFigureOut">
              <a:rPr lang="pl-PL" smtClean="0"/>
              <a:pPr/>
              <a:t>2016-05-31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7CCE-9E7E-4933-B609-8BAE6CEEE05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56D7C-B6F8-4636-9FA6-896374948034}" type="datetimeFigureOut">
              <a:rPr lang="pl-PL" smtClean="0"/>
              <a:pPr/>
              <a:t>2016-05-31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7CCE-9E7E-4933-B609-8BAE6CEEE05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56D7C-B6F8-4636-9FA6-896374948034}" type="datetimeFigureOut">
              <a:rPr lang="pl-PL" smtClean="0"/>
              <a:pPr/>
              <a:t>2016-05-31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7CCE-9E7E-4933-B609-8BAE6CEEE05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56D7C-B6F8-4636-9FA6-896374948034}" type="datetimeFigureOut">
              <a:rPr lang="pl-PL" smtClean="0"/>
              <a:pPr/>
              <a:t>2016-05-31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7CCE-9E7E-4933-B609-8BAE6CEEE05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56D7C-B6F8-4636-9FA6-896374948034}" type="datetimeFigureOut">
              <a:rPr lang="pl-PL" smtClean="0"/>
              <a:pPr/>
              <a:t>2016-05-31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7CCE-9E7E-4933-B609-8BAE6CEEE05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56D7C-B6F8-4636-9FA6-896374948034}" type="datetimeFigureOut">
              <a:rPr lang="pl-PL" smtClean="0"/>
              <a:pPr/>
              <a:t>2016-05-31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7CCE-9E7E-4933-B609-8BAE6CEEE05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56D7C-B6F8-4636-9FA6-896374948034}" type="datetimeFigureOut">
              <a:rPr lang="pl-PL" smtClean="0"/>
              <a:pPr/>
              <a:t>2016-05-31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7CCE-9E7E-4933-B609-8BAE6CEEE05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56D7C-B6F8-4636-9FA6-896374948034}" type="datetimeFigureOut">
              <a:rPr lang="pl-PL" smtClean="0"/>
              <a:pPr/>
              <a:t>2016-05-31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7CCE-9E7E-4933-B609-8BAE6CEEE05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56D7C-B6F8-4636-9FA6-896374948034}" type="datetimeFigureOut">
              <a:rPr lang="pl-PL" smtClean="0"/>
              <a:pPr/>
              <a:t>2016-05-31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07CCE-9E7E-4933-B609-8BAE6CEEE057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Odstąpienie od umowy w przypadku naruszenia zobowiązania</a:t>
            </a:r>
            <a:br>
              <a:rPr lang="pl-PL" sz="3600" dirty="0" smtClean="0"/>
            </a:br>
            <a:r>
              <a:rPr lang="pl-PL" sz="3600" dirty="0" smtClean="0"/>
              <a:t>Kodeks cywilny v. projekt kodeksu cywilnego </a:t>
            </a:r>
            <a:br>
              <a:rPr lang="pl-PL" sz="3600" dirty="0" smtClean="0"/>
            </a:br>
            <a:r>
              <a:rPr lang="pl-PL" sz="3600" dirty="0" smtClean="0"/>
              <a:t>oraz Sąd Najwyższy – pytanie o dopuszczalne granice wykładni </a:t>
            </a:r>
            <a:r>
              <a:rPr lang="pl-PL" sz="3600" dirty="0" smtClean="0"/>
              <a:t>prawa </a:t>
            </a:r>
            <a:br>
              <a:rPr lang="pl-PL" sz="3600" dirty="0" smtClean="0"/>
            </a:br>
            <a:r>
              <a:rPr lang="pl-PL" sz="3600" dirty="0" smtClean="0"/>
              <a:t/>
            </a:r>
            <a:br>
              <a:rPr lang="pl-PL" sz="3600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Prof. dr hab. Fryderyk Zoll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Naruszenie zobowiązania w obowiązującym k.c.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Odstąpienie od umowy o charakterze ciągłym </a:t>
            </a:r>
          </a:p>
          <a:p>
            <a:r>
              <a:rPr lang="pl-PL" dirty="0" smtClean="0"/>
              <a:t>Odstąpienie – wypowiedzenie: rozgraniczenie zakresów zastosowania w przypadku umów o charakterze ciągłym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Naruszenie zobowiązania w obowiązującym k.c.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Pojęcie zwłoki w kodeksie cywilnym</a:t>
            </a:r>
          </a:p>
          <a:p>
            <a:r>
              <a:rPr lang="pl-PL" dirty="0" smtClean="0"/>
              <a:t>Opóźnienie w spełnieniu świadczenia ubocznego nie jest zwłoką!</a:t>
            </a:r>
          </a:p>
          <a:p>
            <a:r>
              <a:rPr lang="pl-PL" dirty="0" smtClean="0"/>
              <a:t>Rozgraniczenie między świadczeniem głównym a ubocznym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Naruszenie zobowiązania w obowiązującym k.c.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Art. 491 k.c. jako ukryta klauzula generalna naruszenia zobowiązania?</a:t>
            </a:r>
          </a:p>
          <a:p>
            <a:r>
              <a:rPr lang="pl-PL" dirty="0" smtClean="0"/>
              <a:t>W kręgu teorii Kleina (i Tracza)</a:t>
            </a:r>
          </a:p>
          <a:p>
            <a:r>
              <a:rPr lang="pl-PL" dirty="0" smtClean="0"/>
              <a:t>Polskie odpowiedniki </a:t>
            </a:r>
            <a:r>
              <a:rPr lang="pl-PL" dirty="0" err="1" smtClean="0"/>
              <a:t>pozytwnego</a:t>
            </a:r>
            <a:r>
              <a:rPr lang="pl-PL" dirty="0" smtClean="0"/>
              <a:t> naruszenia umowy (</a:t>
            </a:r>
            <a:r>
              <a:rPr lang="pl-PL" dirty="0" err="1" smtClean="0"/>
              <a:t>Positive</a:t>
            </a:r>
            <a:r>
              <a:rPr lang="pl-PL" dirty="0" smtClean="0"/>
              <a:t> </a:t>
            </a:r>
            <a:r>
              <a:rPr lang="pl-PL" dirty="0" err="1" smtClean="0"/>
              <a:t>Vertragsverletzung</a:t>
            </a:r>
            <a:r>
              <a:rPr lang="pl-PL" dirty="0" smtClean="0"/>
              <a:t> – PVV) w ujęciu Kleina</a:t>
            </a:r>
          </a:p>
          <a:p>
            <a:r>
              <a:rPr lang="pl-PL" dirty="0" smtClean="0"/>
              <a:t>Znowu problem art. 471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Ocena orzeczenia SN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Zbyt szerokie ujęcie zwłoki</a:t>
            </a:r>
          </a:p>
          <a:p>
            <a:r>
              <a:rPr lang="pl-PL" dirty="0" smtClean="0"/>
              <a:t>Niedopuszczalność przyjęcia zwłoki po przyjęciu świadczenia przez wierzyciela</a:t>
            </a:r>
          </a:p>
          <a:p>
            <a:r>
              <a:rPr lang="pl-PL" dirty="0" smtClean="0"/>
              <a:t>Niedopuszczalność odstąpienia po przyjęciu przedmiotu świadczenia w umowie o charakterze ciągłym</a:t>
            </a:r>
          </a:p>
          <a:p>
            <a:r>
              <a:rPr lang="pl-PL" dirty="0" smtClean="0"/>
              <a:t>Konieczność zakwalifikowania istniejącego naruszenia (brak certyfikatów) jako niezgodności z umową i tym samym wady. </a:t>
            </a:r>
          </a:p>
          <a:p>
            <a:r>
              <a:rPr lang="pl-PL" dirty="0" smtClean="0"/>
              <a:t>Problem wiedzy o wadzie w chwili zawarcia umowy o charakterze ciągłym i w chwili wydania rzeczy najemcy. 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Ocena orzeczenia SN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SN stwarza szeroką klauzulę generalną naruszenia </a:t>
            </a:r>
            <a:r>
              <a:rPr lang="pl-PL" dirty="0" smtClean="0"/>
              <a:t>zobowiązania z przepisu, który świadomie został skonstruowany według innego wzorca. </a:t>
            </a:r>
            <a:endParaRPr lang="pl-PL" dirty="0" smtClean="0"/>
          </a:p>
          <a:p>
            <a:r>
              <a:rPr lang="pl-PL" dirty="0" smtClean="0"/>
              <a:t>W ten sposób wykracza jednak poza świadomie przyjętą przez ustawodawcę technikę legislacyjną, który stworzył swoje rozwiązania w reakcji na niemiecką doktrynę PVV, kodyfikując ją jednak świadomie w ograniczonym zakresie (art. 471 k.c.)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Ocena orzeczenia SN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Dlaczego nie zastosowano art. 664 k.c.?</a:t>
            </a:r>
          </a:p>
          <a:p>
            <a:r>
              <a:rPr lang="pl-PL" dirty="0" smtClean="0"/>
              <a:t>Brak certyfikatu powinien być oceniony jako wada rzeczy (przedmiotu najmu) w rozumieniu art. 664 par 1 k.c.</a:t>
            </a:r>
          </a:p>
          <a:p>
            <a:r>
              <a:rPr lang="pl-PL" dirty="0" smtClean="0"/>
              <a:t>Pozostaje problem wiedzy kupującego o wadzie jako okoliczności wyłączającej odpowiedzialność z tytułu rękojmi</a:t>
            </a:r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Ocena orzeczenia SN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 smtClean="0"/>
              <a:t>Nie jest dopuszczalne przejście z reżymu rękojmi na reżym niewykonania zobowiązania</a:t>
            </a:r>
          </a:p>
          <a:p>
            <a:r>
              <a:rPr lang="pl-PL" dirty="0" smtClean="0"/>
              <a:t>Tu nie może być nawet zbiegu norm</a:t>
            </a:r>
          </a:p>
          <a:p>
            <a:r>
              <a:rPr lang="pl-PL" dirty="0" smtClean="0"/>
              <a:t>Czy w taki razie wiedza o wadzie w chwili zawarcia umowy w rozumieniu art. 664 par. 3 zawsze wyłącza uprawnienie z tytułu rękojmi?</a:t>
            </a:r>
          </a:p>
          <a:p>
            <a:r>
              <a:rPr lang="pl-PL" dirty="0" smtClean="0"/>
              <a:t>Przepis art. 664 par. 3 należy rozumieć raczej jako regułę interpretacyjną dotyczącą wady. W sytuacji gdy z umowy wyraźnie wynika obowiązek spełnienia świadczenia o określonych cechach lub gdy sprzedawca informuje, że wadę usunie, wiedza o wadzie nie powinna prowadzić do wyłączenia odpowiedzialności z tytułu rękojmi</a:t>
            </a:r>
          </a:p>
          <a:p>
            <a:r>
              <a:rPr lang="pl-PL" dirty="0" smtClean="0"/>
              <a:t>To że strona złożyła oświadczenie o odstąpieniu, nie wyklucza konwersji na wypowiedzenie</a:t>
            </a:r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Rozwiązanie problemu według projektu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Projekt jest oparty o założenie jednolitej formuły naruszenia zobowiązania (art. 203 par. 1) dążąc do zredukowania w jak największym stopniu konieczności rozróżniania między poszczególnymi przypadkami naruszenia zobowiązania. Co do zasady ze wszystkimi przypadkami naruszenia zobowiązania powiązane są te same konsekwencje (</a:t>
            </a:r>
            <a:r>
              <a:rPr lang="pl-PL" dirty="0" err="1" smtClean="0"/>
              <a:t>remedy</a:t>
            </a:r>
            <a:r>
              <a:rPr lang="pl-PL" dirty="0" smtClean="0"/>
              <a:t> </a:t>
            </a:r>
            <a:r>
              <a:rPr lang="pl-PL" dirty="0" err="1" smtClean="0"/>
              <a:t>approach</a:t>
            </a:r>
            <a:r>
              <a:rPr lang="pl-PL" dirty="0" smtClean="0"/>
              <a:t>)</a:t>
            </a:r>
            <a:endParaRPr lang="pl-P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Rozwiązanie problemu według projektu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Obecnie trwają dopiero pracę dotyczące szczegółowych rozwiązań projektu dotyczących części szczegółowej. Jednak zgodnie z pierwotnym założeniem, na którym oparte są dotychczasowe rozwiązania projektu, część szczegółowa nie powinna zawierać odrębnych reżymów odnoszących się do naruszenia zobowiązania.  Nie będzie zatem odrębnego reżymu rękojmi</a:t>
            </a:r>
            <a:endParaRPr lang="pl-P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Rozwiązanie problemu według projektu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Brak dostarczenia wymaganego certyfikatu stanowi naruszenie zobowiązania w rozumieniu art. 203 par. 1 projektu</a:t>
            </a:r>
          </a:p>
          <a:p>
            <a:r>
              <a:rPr lang="pl-PL" dirty="0" smtClean="0"/>
              <a:t>Ponieważ jest to zobowiązanie trwałe (najem) znajdzie zastosowanie art. 200 par. 2 który w przypadku zaistnienia ważnej przyczyny, mogącej stanowić podstawę wypowiedzenia, odsyła do przepisów o odstąpieniu od umowy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Skrócony stan </a:t>
            </a:r>
            <a:r>
              <a:rPr lang="pl-PL" dirty="0" smtClean="0"/>
              <a:t>faktyczny (wzorowany na orzeczeniu SN I CSK 392/13)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Przedsiębiorstwo kolejowe zamówiło u producenta wagonów kilka zestawów kolejowych. Strony zawarły umowę najmu na podstawie której miały być udostępnione wagony. Umowa została zawarta na czas oznaczony. Zgodnie z umową producent wagonów miał uzyskać także odpowiednie certyfikaty, pozwalające na eksploatację wagonów także w obrocie międzynarodowym.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Rozwiązanie według projektu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Najemca może zatem </a:t>
            </a:r>
            <a:r>
              <a:rPr lang="pl-PL" dirty="0" err="1" smtClean="0"/>
              <a:t>wypowidzieć</a:t>
            </a:r>
            <a:r>
              <a:rPr lang="pl-PL" dirty="0" smtClean="0"/>
              <a:t> umowę na podstawie art. 210 par. 1 po wyznaczeniu dodatkowego terminu i jego bezskutecznym upływie (zgodnie z reżymem odstąpienia od umowy)</a:t>
            </a:r>
          </a:p>
          <a:p>
            <a:r>
              <a:rPr lang="pl-PL" dirty="0" smtClean="0"/>
              <a:t>Stosownie do art. 200 par. 2 obowiązek zwrotu nie będzie dotyczył świadczeń już spełnionych. </a:t>
            </a:r>
          </a:p>
          <a:p>
            <a:r>
              <a:rPr lang="pl-PL" dirty="0" smtClean="0"/>
              <a:t>Wiedza o niezgodności nie niweczy uprawnień (nie wyklucza to uwzględnienia tej wiedzy w procesie wykładni umowy)</a:t>
            </a:r>
            <a:endParaRPr lang="pl-P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Sąd Najwyższy rozstrzygnął tę sprawę w sposób przewidziany projektem</a:t>
            </a:r>
          </a:p>
          <a:p>
            <a:r>
              <a:rPr lang="pl-PL" dirty="0" smtClean="0"/>
              <a:t>Nie jest to jednak sposób dający się pogodzić z rozwiązaniami przyjętymi w kodeksie cywilnym</a:t>
            </a:r>
          </a:p>
          <a:p>
            <a:r>
              <a:rPr lang="pl-PL" dirty="0" smtClean="0"/>
              <a:t>Kodeks obowiązujący typizując postaci naruszenia zobowiązania i łącząc z nimi różnego rodzaju konsekwencje, stwarza nadmierne trudności w stosowaniu prawa </a:t>
            </a:r>
          </a:p>
          <a:p>
            <a:r>
              <a:rPr lang="pl-PL" dirty="0" smtClean="0"/>
              <a:t>Sądy nie powinny jednak w drodze wykładni podważać podstawowych założeń przyjętego w kodeksie modelu</a:t>
            </a:r>
          </a:p>
          <a:p>
            <a:r>
              <a:rPr lang="pl-PL" dirty="0" smtClean="0"/>
              <a:t>Konieczna jest zmiana modelu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Skrócony stan faktyczny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Wagony zostały najemcy wydane, jednak wynajmującemu nie udało się uzyskać w terminie certyfikatów, pozwalających na międzynarodową eksploatację wagonów. Certyfikatów nadal nie dostarczono. Najemca wezwał wynajmującego do dostarczenia w terminie półrocznym certyfikatów, z zagrożeniem że od umowy odstąpi.  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Skrócony stan faktyczny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Ponieważ także w dodatkowym terminie nie dostarczono certyfikatów Najemca złożył oświadczenie o odstąpieniu od umowy. </a:t>
            </a:r>
          </a:p>
          <a:p>
            <a:r>
              <a:rPr lang="pl-PL" dirty="0" smtClean="0"/>
              <a:t>Czy odstąpienie od umowy jest skuteczne?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Sposób rozwiązania według SN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SN jako podstawę odstąpienia przyjmuje art. 491 k.c. – zwłoka</a:t>
            </a:r>
          </a:p>
          <a:p>
            <a:r>
              <a:rPr lang="pl-PL" dirty="0" smtClean="0"/>
              <a:t>Sąd rozważa stosowanie przepisów o rękojmi (nie precyzując jednak o który reżym rękojmi chodzi). </a:t>
            </a:r>
          </a:p>
          <a:p>
            <a:r>
              <a:rPr lang="pl-PL" dirty="0" smtClean="0"/>
              <a:t>Uznaje ostatecznie, że może znaleźć zastosowanie art. 491 par. 1 k.c.</a:t>
            </a:r>
          </a:p>
          <a:p>
            <a:r>
              <a:rPr lang="pl-PL" dirty="0" smtClean="0"/>
              <a:t>SN staje na stanowisku, że nieuzyskanie certyfikatu nie pozwala na korzystanie z rzeczy zgodnie z wymogami umowy. Jest to wymóg na tyle istotny, że pozwala zakwalifikować naruszenie zobowiązania przez wynajmującego jako zwłokę.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Sposób rozwiązania według SN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SN przyjmuje, że nie ma przeszkód w zastosowaniu art. 491 k.c. do umowy najmu. </a:t>
            </a:r>
          </a:p>
          <a:p>
            <a:r>
              <a:rPr lang="pl-PL" dirty="0" smtClean="0"/>
              <a:t>Według SN wywoła ona w takim wypadku skutki ex nunc.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 smtClean="0"/>
              <a:t>Założenia uregulowania konsekwencji naruszenia zobowiązania w obowiązującym kodeksie cywilnym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b="1" dirty="0" smtClean="0"/>
              <a:t>Typizacja przypadków naruszenia zobowiązania</a:t>
            </a:r>
            <a:r>
              <a:rPr lang="pl-PL" dirty="0" smtClean="0"/>
              <a:t>:</a:t>
            </a:r>
          </a:p>
          <a:p>
            <a:r>
              <a:rPr lang="pl-PL" dirty="0" smtClean="0"/>
              <a:t>Kodeks cywilny typizuje przypadki naruszenia zobowiązania: </a:t>
            </a:r>
          </a:p>
          <a:p>
            <a:r>
              <a:rPr lang="pl-PL" dirty="0" smtClean="0"/>
              <a:t>Opóźnienie i zwłoka</a:t>
            </a:r>
          </a:p>
          <a:p>
            <a:r>
              <a:rPr lang="pl-PL" dirty="0" smtClean="0"/>
              <a:t>Następcza niemożliwość świadczenia (za którą dłużnik ponosi odpowiedzialność i taka za którą odpowiedzialności nie ponosi)</a:t>
            </a:r>
          </a:p>
          <a:p>
            <a:r>
              <a:rPr lang="pl-PL" dirty="0" smtClean="0"/>
              <a:t>Wadliwość przedmiotu świadczenia</a:t>
            </a:r>
          </a:p>
          <a:p>
            <a:r>
              <a:rPr lang="pl-PL" dirty="0" smtClean="0"/>
              <a:t>Ograniczone znaczenie jednolitej klauzuli naruszenia zobowiązania z art. 471 k.c.</a:t>
            </a:r>
          </a:p>
          <a:p>
            <a:r>
              <a:rPr lang="pl-PL" dirty="0" smtClean="0"/>
              <a:t>„Ważne powody” w przypadku umów o charakterze ciągłym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Naruszenie zobowiązania w obowiązującym k.c.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Różnica między niewykonaniem zobowiązania a nienależytym wykonaniem zobowiązania</a:t>
            </a:r>
          </a:p>
          <a:p>
            <a:r>
              <a:rPr lang="pl-PL" dirty="0" smtClean="0"/>
              <a:t>Wada jako przypadek naruszenia zobowiązania – problem rozgraniczenia między wadą, innymi przypadkami nienależytego wykonania zobowiązania a niewykonaniem zobowiązania</a:t>
            </a:r>
          </a:p>
          <a:p>
            <a:r>
              <a:rPr lang="pl-PL" dirty="0" smtClean="0"/>
              <a:t>Wada rzeczy w umowie sprzedaży jako „ogólne” pojęcie wady także w przypadku innych umów (np. najmu)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Naruszenie zobowiązania w obowiązującym k.c.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Znaczenie przyjęcie świadczenia dla reżymu naruszenia zobowiązania</a:t>
            </a:r>
          </a:p>
          <a:p>
            <a:r>
              <a:rPr lang="pl-PL" dirty="0" smtClean="0"/>
              <a:t>Przyjęcie świadczenia</a:t>
            </a:r>
          </a:p>
          <a:p>
            <a:r>
              <a:rPr lang="pl-PL" dirty="0" smtClean="0"/>
              <a:t>Odmowa przyjęcia świadczenia – prawo do odmowy przyjęcia świadczenia wadliwego?</a:t>
            </a:r>
          </a:p>
          <a:p>
            <a:r>
              <a:rPr lang="pl-PL" dirty="0" smtClean="0"/>
              <a:t>Znaczenie wiedzy o wadliwości świadczenia. </a:t>
            </a:r>
            <a:endParaRPr lang="pl-PL" dirty="0"/>
          </a:p>
          <a:p>
            <a:r>
              <a:rPr lang="pl-PL" dirty="0" smtClean="0"/>
              <a:t>Wada przedmiotu najmu – znaczenie przepisów o sprzedaży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1228</TotalTime>
  <Words>1079</Words>
  <Application>Microsoft Office PowerPoint</Application>
  <PresentationFormat>Pokaz na ekranie (4:3)</PresentationFormat>
  <Paragraphs>83</Paragraphs>
  <Slides>21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2" baseType="lpstr">
      <vt:lpstr>Motyw pakietu Office</vt:lpstr>
      <vt:lpstr>Odstąpienie od umowy w przypadku naruszenia zobowiązania Kodeks cywilny v. projekt kodeksu cywilnego  oraz Sąd Najwyższy – pytanie o dopuszczalne granice wykładni prawa     </vt:lpstr>
      <vt:lpstr>Skrócony stan faktyczny (wzorowany na orzeczeniu SN I CSK 392/13)</vt:lpstr>
      <vt:lpstr>Skrócony stan faktyczny</vt:lpstr>
      <vt:lpstr>Skrócony stan faktyczny</vt:lpstr>
      <vt:lpstr>Sposób rozwiązania według SN</vt:lpstr>
      <vt:lpstr>Sposób rozwiązania według SN</vt:lpstr>
      <vt:lpstr>Założenia uregulowania konsekwencji naruszenia zobowiązania w obowiązującym kodeksie cywilnym</vt:lpstr>
      <vt:lpstr>Naruszenie zobowiązania w obowiązującym k.c.</vt:lpstr>
      <vt:lpstr>Naruszenie zobowiązania w obowiązującym k.c.</vt:lpstr>
      <vt:lpstr>Naruszenie zobowiązania w obowiązującym k.c.</vt:lpstr>
      <vt:lpstr>Naruszenie zobowiązania w obowiązującym k.c.</vt:lpstr>
      <vt:lpstr>Naruszenie zobowiązania w obowiązującym k.c.</vt:lpstr>
      <vt:lpstr>Ocena orzeczenia SN</vt:lpstr>
      <vt:lpstr>Ocena orzeczenia SN</vt:lpstr>
      <vt:lpstr>Ocena orzeczenia SN</vt:lpstr>
      <vt:lpstr>Ocena orzeczenia SN</vt:lpstr>
      <vt:lpstr>Rozwiązanie problemu według projektu</vt:lpstr>
      <vt:lpstr>Rozwiązanie problemu według projektu</vt:lpstr>
      <vt:lpstr>Rozwiązanie problemu według projektu</vt:lpstr>
      <vt:lpstr>Rozwiązanie według projektu</vt:lpstr>
      <vt:lpstr>Podsumowanie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Odstąpienie od umowy w przypadku naruszenia zobowiązania Kodeks cywilny v. projekt kodeksu cywilnego  oraz Sąd Najwyższy – pytanie o dopuszczalne granice wykładni prawa</dc:title>
  <dc:creator>Fryderyk Zoll</dc:creator>
  <cp:lastModifiedBy>Fryderyk Zoll</cp:lastModifiedBy>
  <cp:revision>38</cp:revision>
  <dcterms:created xsi:type="dcterms:W3CDTF">2016-05-31T07:50:00Z</dcterms:created>
  <dcterms:modified xsi:type="dcterms:W3CDTF">2016-06-01T08:47:08Z</dcterms:modified>
</cp:coreProperties>
</file>